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14" r:id="rId3"/>
    <p:sldMasterId id="2147483732" r:id="rId4"/>
  </p:sldMasterIdLst>
  <p:notesMasterIdLst>
    <p:notesMasterId r:id="rId25"/>
  </p:notesMasterIdLst>
  <p:sldIdLst>
    <p:sldId id="257" r:id="rId5"/>
    <p:sldId id="258" r:id="rId6"/>
    <p:sldId id="261" r:id="rId7"/>
    <p:sldId id="260" r:id="rId8"/>
    <p:sldId id="262" r:id="rId9"/>
    <p:sldId id="263" r:id="rId10"/>
    <p:sldId id="264" r:id="rId11"/>
    <p:sldId id="265" r:id="rId12"/>
    <p:sldId id="308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1B88D-2746-44C9-9D87-FB8CEEFFAC56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D151F-2A5E-4A90-A93A-AD5A7C602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7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00EEB-8338-48D7-8EE8-EE0082EF76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365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5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3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8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4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0714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474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546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9723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019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1679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693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51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3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05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1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3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823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2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16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86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400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81874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142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9744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230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77180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19369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695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1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18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553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55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31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45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3167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030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7819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457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241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23279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816389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4886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995895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108939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572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056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762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659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D347D-5ACD-4C99-B74B-A9C85AD731AF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873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831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0993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144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762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07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6238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7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468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1237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354744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61248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957410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166631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507263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446927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609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1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89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1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72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4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2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1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9A250-FF31-4206-8172-F9D3106AACB1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0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6589020" y="14296310"/>
            <a:ext cx="1357245" cy="80718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07949" y="3947886"/>
            <a:ext cx="5084979" cy="2394631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Presented by:</a:t>
            </a:r>
          </a:p>
          <a:p>
            <a:r>
              <a:rPr lang="en-IN" sz="2800" dirty="0"/>
              <a:t>MA067 </a:t>
            </a:r>
          </a:p>
          <a:p>
            <a:r>
              <a:rPr lang="en-IN" sz="2800" dirty="0"/>
              <a:t>TANK RAJNIKUMAR</a:t>
            </a:r>
          </a:p>
          <a:p>
            <a:r>
              <a:rPr lang="en-IN" sz="2800" dirty="0"/>
              <a:t>MA075 </a:t>
            </a:r>
          </a:p>
          <a:p>
            <a:r>
              <a:rPr lang="en-IN" sz="2800" dirty="0"/>
              <a:t>VALAKI JAYMIN</a:t>
            </a:r>
            <a:endParaRPr lang="en-US" sz="2800" dirty="0"/>
          </a:p>
        </p:txBody>
      </p:sp>
      <p:pic>
        <p:nvPicPr>
          <p:cNvPr id="1028" name="Picture 4" descr="What's the font of the Kubernetes logo? - Graphic Desig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06" y="1345746"/>
            <a:ext cx="6059693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42" y="1345746"/>
            <a:ext cx="4242187" cy="41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History of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AWS Offer Cloud </a:t>
            </a:r>
          </a:p>
          <a:p>
            <a:r>
              <a:rPr lang="en-IN" dirty="0"/>
              <a:t>GOOGLE ‘s orchestration </a:t>
            </a:r>
          </a:p>
          <a:p>
            <a:pPr lvl="1"/>
            <a:r>
              <a:rPr lang="en-IN" dirty="0"/>
              <a:t>Borg</a:t>
            </a:r>
          </a:p>
          <a:p>
            <a:pPr lvl="1"/>
            <a:r>
              <a:rPr lang="en-IN" dirty="0"/>
              <a:t>Omega</a:t>
            </a:r>
          </a:p>
          <a:p>
            <a:r>
              <a:rPr lang="en-IN" dirty="0"/>
              <a:t>Google – made K8s Open Source in 2014</a:t>
            </a:r>
          </a:p>
          <a:p>
            <a:r>
              <a:rPr lang="en-IN" dirty="0"/>
              <a:t>Donated to CNCF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8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IN" dirty="0"/>
              <a:t>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open-source and more than container orchestration system</a:t>
            </a:r>
          </a:p>
          <a:p>
            <a:r>
              <a:rPr lang="en-US" dirty="0"/>
              <a:t>For automating software deployment, scaling, and management</a:t>
            </a:r>
          </a:p>
          <a:p>
            <a:r>
              <a:rPr lang="en-US" dirty="0"/>
              <a:t>Originally developed by Google</a:t>
            </a:r>
          </a:p>
          <a:p>
            <a:r>
              <a:rPr lang="en-US" dirty="0"/>
              <a:t>helps us to manage applications </a:t>
            </a:r>
          </a:p>
          <a:p>
            <a:r>
              <a:rPr lang="en-US" dirty="0"/>
              <a:t>made up of hundreds or maybe thousands of containers </a:t>
            </a:r>
          </a:p>
          <a:p>
            <a:r>
              <a:rPr lang="en-US" dirty="0"/>
              <a:t>helps us to manage them in different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47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79698" y="1782231"/>
            <a:ext cx="7010402" cy="1862669"/>
          </a:xfrm>
        </p:spPr>
        <p:txBody>
          <a:bodyPr/>
          <a:lstStyle/>
          <a:p>
            <a:r>
              <a:rPr lang="en-IN" dirty="0"/>
              <a:t>Architecture of Kubernetes</a:t>
            </a:r>
          </a:p>
        </p:txBody>
      </p:sp>
    </p:spTree>
    <p:extLst>
      <p:ext uri="{BB962C8B-B14F-4D97-AF65-F5344CB8AC3E}">
        <p14:creationId xmlns:p14="http://schemas.microsoft.com/office/powerpoint/2010/main" val="149402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08100" y="1155701"/>
            <a:ext cx="10005893" cy="4355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6220" y="1788629"/>
            <a:ext cx="3875965" cy="34157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66782" y="3098041"/>
            <a:ext cx="1351129" cy="1009934"/>
          </a:xfrm>
          <a:prstGeom prst="roundRect">
            <a:avLst>
              <a:gd name="adj" fmla="val 1261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API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0821" y="1004232"/>
            <a:ext cx="3057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Cluster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7585" y="2000669"/>
            <a:ext cx="3895682" cy="2991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3702" y="1768989"/>
            <a:ext cx="30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Control Plane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0245" y="1991983"/>
            <a:ext cx="145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Worker Node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2012663" y="2347185"/>
            <a:ext cx="1228299" cy="590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etcd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869" y="3126987"/>
            <a:ext cx="1221093" cy="7691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Controller</a:t>
            </a:r>
            <a:r>
              <a:rPr lang="en-IN" sz="2000" dirty="0">
                <a:solidFill>
                  <a:schemeClr val="tx1"/>
                </a:solidFill>
              </a:rPr>
              <a:t> manager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19869" y="4148917"/>
            <a:ext cx="1221093" cy="6005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Scheduler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3240962" y="2642487"/>
            <a:ext cx="682007" cy="43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</p:cNvCxnSpPr>
          <p:nvPr/>
        </p:nvCxnSpPr>
        <p:spPr>
          <a:xfrm flipV="1">
            <a:off x="3240962" y="3986725"/>
            <a:ext cx="600884" cy="46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40962" y="3511579"/>
            <a:ext cx="525820" cy="1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100245" y="2642487"/>
            <a:ext cx="982641" cy="5699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Kube-proxy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00245" y="3511579"/>
            <a:ext cx="982641" cy="475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Kublet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0245" y="4148917"/>
            <a:ext cx="1334071" cy="69603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Container </a:t>
            </a:r>
          </a:p>
          <a:p>
            <a:pPr algn="ctr"/>
            <a:r>
              <a:rPr lang="en-IN" dirty="0">
                <a:solidFill>
                  <a:schemeClr val="tx2"/>
                </a:solidFill>
              </a:rPr>
              <a:t>Engine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8798636" y="2563186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8798636" y="3397997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328" y="4214827"/>
            <a:ext cx="1642731" cy="74987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21421" y="2652833"/>
            <a:ext cx="923878" cy="5699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container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421" y="3457580"/>
            <a:ext cx="987638" cy="5913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914" y="4301381"/>
            <a:ext cx="987638" cy="591363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35" idx="3"/>
          </p:cNvCxnSpPr>
          <p:nvPr/>
        </p:nvCxnSpPr>
        <p:spPr>
          <a:xfrm flipV="1">
            <a:off x="8434316" y="3896172"/>
            <a:ext cx="887105" cy="60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434316" y="4765676"/>
            <a:ext cx="887105" cy="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434316" y="3109561"/>
            <a:ext cx="887105" cy="120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082886" y="3076243"/>
            <a:ext cx="715750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3"/>
          </p:cNvCxnSpPr>
          <p:nvPr/>
        </p:nvCxnSpPr>
        <p:spPr>
          <a:xfrm flipV="1">
            <a:off x="8082886" y="3669124"/>
            <a:ext cx="704945" cy="8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</p:cNvCxnSpPr>
          <p:nvPr/>
        </p:nvCxnSpPr>
        <p:spPr>
          <a:xfrm>
            <a:off x="8082886" y="3749152"/>
            <a:ext cx="632586" cy="55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9381942">
            <a:off x="3085335" y="3896327"/>
            <a:ext cx="8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2006022">
            <a:off x="3179673" y="2614966"/>
            <a:ext cx="119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Key-value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394" y="5661416"/>
            <a:ext cx="1333691" cy="71229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rot="10800000" flipV="1">
            <a:off x="5422185" y="6345732"/>
            <a:ext cx="122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Developer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68" y="-69639"/>
            <a:ext cx="825164" cy="109595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977870" y="865549"/>
            <a:ext cx="1151954" cy="37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7" idx="0"/>
          </p:cNvCxnSpPr>
          <p:nvPr/>
        </p:nvCxnSpPr>
        <p:spPr>
          <a:xfrm flipH="1" flipV="1">
            <a:off x="4891314" y="4126507"/>
            <a:ext cx="1090926" cy="153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033826" y="3457580"/>
            <a:ext cx="2043912" cy="3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4" idx="0"/>
            <a:endCxn id="33" idx="2"/>
          </p:cNvCxnSpPr>
          <p:nvPr/>
        </p:nvCxnSpPr>
        <p:spPr>
          <a:xfrm flipV="1">
            <a:off x="7591566" y="3212396"/>
            <a:ext cx="0" cy="2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4" idx="2"/>
          </p:cNvCxnSpPr>
          <p:nvPr/>
        </p:nvCxnSpPr>
        <p:spPr>
          <a:xfrm>
            <a:off x="7591566" y="3986725"/>
            <a:ext cx="8957" cy="20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1" idx="1"/>
          </p:cNvCxnSpPr>
          <p:nvPr/>
        </p:nvCxnSpPr>
        <p:spPr>
          <a:xfrm flipH="1">
            <a:off x="8082886" y="1052068"/>
            <a:ext cx="894984" cy="188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9283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08100" y="1155701"/>
            <a:ext cx="10005893" cy="4355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6220" y="1788629"/>
            <a:ext cx="3875965" cy="34157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66782" y="3098041"/>
            <a:ext cx="1351129" cy="1009934"/>
          </a:xfrm>
          <a:prstGeom prst="roundRect">
            <a:avLst>
              <a:gd name="adj" fmla="val 1261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API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0821" y="1004232"/>
            <a:ext cx="3057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Cluster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85" y="2000669"/>
            <a:ext cx="3895682" cy="2991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3702" y="1768989"/>
            <a:ext cx="30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Control Plane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0245" y="1991983"/>
            <a:ext cx="145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Worker Node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2012663" y="2347185"/>
            <a:ext cx="1228299" cy="590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>
                <a:solidFill>
                  <a:schemeClr val="tx1"/>
                </a:solidFill>
              </a:rPr>
              <a:t>etcd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869" y="3126987"/>
            <a:ext cx="1221093" cy="7691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Controller</a:t>
            </a:r>
            <a:r>
              <a:rPr lang="en-IN" sz="2000" dirty="0">
                <a:solidFill>
                  <a:schemeClr val="tx1"/>
                </a:solidFill>
              </a:rPr>
              <a:t> manager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19869" y="4148917"/>
            <a:ext cx="1221093" cy="6005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Scheduler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3240962" y="2642487"/>
            <a:ext cx="682007" cy="43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</p:cNvCxnSpPr>
          <p:nvPr/>
        </p:nvCxnSpPr>
        <p:spPr>
          <a:xfrm flipV="1">
            <a:off x="3240962" y="3986725"/>
            <a:ext cx="600884" cy="46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40962" y="3511579"/>
            <a:ext cx="525820" cy="1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100245" y="2642487"/>
            <a:ext cx="982641" cy="5699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Kube</a:t>
            </a:r>
            <a:r>
              <a:rPr lang="en-IN" dirty="0">
                <a:solidFill>
                  <a:schemeClr val="tx1"/>
                </a:solidFill>
              </a:rPr>
              <a:t>-proxy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00245" y="3511579"/>
            <a:ext cx="982641" cy="475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0245" y="4148917"/>
            <a:ext cx="1334071" cy="69603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Container </a:t>
            </a:r>
          </a:p>
          <a:p>
            <a:pPr algn="ctr"/>
            <a:r>
              <a:rPr lang="en-IN" dirty="0">
                <a:solidFill>
                  <a:schemeClr val="tx2"/>
                </a:solidFill>
              </a:rPr>
              <a:t>Engine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8798636" y="2563186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8798636" y="3397997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328" y="4214827"/>
            <a:ext cx="1642731" cy="74987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21421" y="2652833"/>
            <a:ext cx="923878" cy="5699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container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421" y="3457580"/>
            <a:ext cx="987638" cy="5913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14" y="4301381"/>
            <a:ext cx="987638" cy="591363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35" idx="3"/>
          </p:cNvCxnSpPr>
          <p:nvPr/>
        </p:nvCxnSpPr>
        <p:spPr>
          <a:xfrm flipV="1">
            <a:off x="8434316" y="3896172"/>
            <a:ext cx="887105" cy="60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434316" y="4765676"/>
            <a:ext cx="887105" cy="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434316" y="3109561"/>
            <a:ext cx="887105" cy="120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082886" y="3076243"/>
            <a:ext cx="715750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3"/>
          </p:cNvCxnSpPr>
          <p:nvPr/>
        </p:nvCxnSpPr>
        <p:spPr>
          <a:xfrm flipV="1">
            <a:off x="8082886" y="3669124"/>
            <a:ext cx="704945" cy="8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</p:cNvCxnSpPr>
          <p:nvPr/>
        </p:nvCxnSpPr>
        <p:spPr>
          <a:xfrm>
            <a:off x="8082886" y="3749152"/>
            <a:ext cx="632586" cy="55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9381942">
            <a:off x="3055811" y="3839728"/>
            <a:ext cx="8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2006022">
            <a:off x="3209888" y="2597448"/>
            <a:ext cx="119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Key-value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94" y="5661416"/>
            <a:ext cx="1333691" cy="71229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rot="10800000" flipV="1">
            <a:off x="5422185" y="6345732"/>
            <a:ext cx="122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Developer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868" y="-69639"/>
            <a:ext cx="825164" cy="109595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977870" y="865549"/>
            <a:ext cx="1151954" cy="37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7" idx="0"/>
          </p:cNvCxnSpPr>
          <p:nvPr/>
        </p:nvCxnSpPr>
        <p:spPr>
          <a:xfrm flipH="1" flipV="1">
            <a:off x="4891314" y="4126507"/>
            <a:ext cx="1090926" cy="153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033826" y="3457580"/>
            <a:ext cx="2043912" cy="3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4" idx="0"/>
            <a:endCxn id="33" idx="2"/>
          </p:cNvCxnSpPr>
          <p:nvPr/>
        </p:nvCxnSpPr>
        <p:spPr>
          <a:xfrm flipV="1">
            <a:off x="7591566" y="3212396"/>
            <a:ext cx="0" cy="2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4" idx="2"/>
          </p:cNvCxnSpPr>
          <p:nvPr/>
        </p:nvCxnSpPr>
        <p:spPr>
          <a:xfrm>
            <a:off x="7591566" y="3986725"/>
            <a:ext cx="8957" cy="20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1" idx="1"/>
          </p:cNvCxnSpPr>
          <p:nvPr/>
        </p:nvCxnSpPr>
        <p:spPr>
          <a:xfrm flipH="1">
            <a:off x="8082886" y="1052068"/>
            <a:ext cx="894984" cy="188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8936" y="5802521"/>
            <a:ext cx="216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Kubectl</a:t>
            </a:r>
            <a:r>
              <a:rPr lang="en-IN" sz="2800" dirty="0"/>
              <a:t>(CLI)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0712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7" grpId="0"/>
      <p:bldP spid="10" grpId="0"/>
      <p:bldP spid="11" grpId="0"/>
      <p:bldP spid="14" grpId="0" animBg="1"/>
      <p:bldP spid="15" grpId="0" animBg="1"/>
      <p:bldP spid="16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3" grpId="0" animBg="1"/>
      <p:bldP spid="65" grpId="0"/>
      <p:bldP spid="66" grpId="0"/>
      <p:bldP spid="68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Benefits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Automated Scheduling</a:t>
            </a:r>
          </a:p>
          <a:p>
            <a:r>
              <a:rPr lang="en-US" sz="3600" b="1" dirty="0"/>
              <a:t>Self Healing Capabilities</a:t>
            </a:r>
          </a:p>
          <a:p>
            <a:r>
              <a:rPr lang="en-US" sz="3600" b="1" dirty="0"/>
              <a:t>Automated rollouts &amp; rollback</a:t>
            </a:r>
          </a:p>
          <a:p>
            <a:r>
              <a:rPr lang="en-US" sz="3600" b="1" dirty="0"/>
              <a:t>Horizontal Scaling &amp; Load Balancing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96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1083" b="11083"/>
          <a:stretch/>
        </p:blipFill>
        <p:spPr>
          <a:xfrm>
            <a:off x="844308" y="1479173"/>
            <a:ext cx="10508190" cy="4482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A22F7-7E49-47E2-968A-FAC258C46813}"/>
              </a:ext>
            </a:extLst>
          </p:cNvPr>
          <p:cNvSpPr txBox="1"/>
          <p:nvPr/>
        </p:nvSpPr>
        <p:spPr>
          <a:xfrm>
            <a:off x="1138518" y="735106"/>
            <a:ext cx="977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will you need ?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18244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2" y="636494"/>
            <a:ext cx="9601196" cy="1649505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dirty="0"/>
              <a:t>What we want to deploy ?</a:t>
            </a:r>
            <a:br>
              <a:rPr lang="en-IN" dirty="0"/>
            </a:br>
            <a:r>
              <a:rPr lang="en-IN" sz="2200" b="1" dirty="0"/>
              <a:t>We can deploy html web site to the Minikube dashboard  and docker. </a:t>
            </a:r>
            <a:br>
              <a:rPr lang="en-IN" sz="2200" b="1" dirty="0"/>
            </a:br>
            <a:endParaRPr lang="en-US" sz="2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6FBCB-0AEC-6422-3F84-63757C74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3918"/>
            <a:ext cx="9601195" cy="36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Install Minikube , kubectl and docker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Start Minikube using command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Create docker image and pods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Deploy on  docker   site  ☑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Login into docker   ☑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Push docker image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Deploy on Minikube  dashboard localhost</a:t>
            </a:r>
          </a:p>
          <a:p>
            <a:pPr marL="514350" indent="-514350">
              <a:buFont typeface="+mj-lt"/>
              <a:buAutoNum type="arabicPeriod"/>
            </a:pPr>
            <a:endParaRPr lang="en-IN" sz="20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16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16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2400" b="1" dirty="0"/>
          </a:p>
          <a:p>
            <a:pPr>
              <a:buFont typeface="Wingdings" panose="05000000000000000000" pitchFamily="2" charset="2"/>
              <a:buChar char="§"/>
            </a:pPr>
            <a:endParaRPr lang="en-IN" sz="3200" b="1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3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DCDE16-2491-1DC6-1665-254F76031A99}"/>
              </a:ext>
            </a:extLst>
          </p:cNvPr>
          <p:cNvSpPr txBox="1"/>
          <p:nvPr/>
        </p:nvSpPr>
        <p:spPr>
          <a:xfrm>
            <a:off x="1147482" y="591671"/>
            <a:ext cx="985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4)Finally run on localhost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DAF-6B53-9EB6-CE11-74DE3294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1D214-F8BA-12F2-F135-2F42E375E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4" t="-7479" r="974" b="34328"/>
          <a:stretch/>
        </p:blipFill>
        <p:spPr>
          <a:xfrm>
            <a:off x="712692" y="1114891"/>
            <a:ext cx="10587317" cy="49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ARCHITECHURE &amp; IT’s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9782907" cy="3729568"/>
          </a:xfrm>
        </p:spPr>
        <p:txBody>
          <a:bodyPr/>
          <a:lstStyle/>
          <a:p>
            <a:r>
              <a:rPr lang="en-US" b="1" dirty="0"/>
              <a:t>The architecture  reflects how the system application is used and how it interacts with other systems and the outside world.</a:t>
            </a:r>
          </a:p>
          <a:p>
            <a:endParaRPr lang="en-IN" b="1" dirty="0"/>
          </a:p>
          <a:p>
            <a:r>
              <a:rPr lang="en-IN" sz="1800" b="1" dirty="0"/>
              <a:t>TYPES OF ARCHITECHURE</a:t>
            </a:r>
          </a:p>
          <a:p>
            <a:pPr marL="0" indent="0">
              <a:buNone/>
            </a:pPr>
            <a:r>
              <a:rPr lang="en-IN" sz="1800" b="1" dirty="0"/>
              <a:t>     </a:t>
            </a:r>
            <a:r>
              <a:rPr lang="en-IN" sz="1800" dirty="0"/>
              <a:t>1)MONOLYTH ARCHITECHURE</a:t>
            </a:r>
          </a:p>
          <a:p>
            <a:pPr marL="0" indent="0">
              <a:buNone/>
            </a:pPr>
            <a:r>
              <a:rPr lang="en-IN" sz="1800" dirty="0"/>
              <a:t>     2)MULTI SERVICE ARCHITECHURE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77" y="3431914"/>
            <a:ext cx="4583720" cy="26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91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72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985" y="567270"/>
            <a:ext cx="9091246" cy="11120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1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146" y="1828800"/>
            <a:ext cx="5496458" cy="43961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containers 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 is like putting an app and all its stuff in a nice little box. This box is called a container, and it has everything the app needs to 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like a self-contained package that can run on any computer, no matter where it 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Necessary executables 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libraries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files.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365173"/>
            <a:ext cx="3718455" cy="24384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8" y="2092569"/>
            <a:ext cx="4818058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8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088" y="728549"/>
            <a:ext cx="9601196" cy="1303867"/>
          </a:xfrm>
        </p:spPr>
        <p:txBody>
          <a:bodyPr/>
          <a:lstStyle/>
          <a:p>
            <a:r>
              <a:rPr lang="en-IN" dirty="0"/>
              <a:t>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87" y="2435469"/>
            <a:ext cx="9545509" cy="3440399"/>
          </a:xfrm>
        </p:spPr>
        <p:txBody>
          <a:bodyPr/>
          <a:lstStyle/>
          <a:p>
            <a:r>
              <a:rPr lang="en-IN" sz="2000" dirty="0">
                <a:latin typeface="+mj-lt"/>
              </a:rPr>
              <a:t>IN 1997 VM VARE COMPANY DEVELPED A CONCEPT OF VIRTUAL MACHINE .</a:t>
            </a:r>
          </a:p>
          <a:p>
            <a:r>
              <a:rPr lang="en-US" sz="2000" dirty="0">
                <a:latin typeface="+mj-lt"/>
              </a:rPr>
              <a:t>A VIRTUAL MACHINE IS A BEGINNER APPROACH , FOR RUNNING  MULTIPLE OPERATING SYSTEMS AND APPLICATIONS ON A SINGLE HOST MACHINE.</a:t>
            </a:r>
            <a:endParaRPr lang="en-IN" sz="2000" dirty="0">
              <a:latin typeface="+mj-lt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79" y="4242062"/>
            <a:ext cx="8140213" cy="17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6979" y="561975"/>
            <a:ext cx="3718455" cy="1371600"/>
          </a:xfrm>
        </p:spPr>
        <p:txBody>
          <a:bodyPr>
            <a:normAutofit/>
          </a:bodyPr>
          <a:lstStyle/>
          <a:p>
            <a:r>
              <a:rPr lang="en-IN" sz="3200" b="1" dirty="0"/>
              <a:t>Virtualization vs Containerization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57225" y="2247900"/>
            <a:ext cx="4457965" cy="3933825"/>
          </a:xfrm>
          <a:gradFill>
            <a:gsLst>
              <a:gs pos="7153">
                <a:srgbClr val="F8F6F2"/>
              </a:gs>
              <a:gs pos="20794">
                <a:srgbClr val="F1EEE7"/>
              </a:gs>
              <a:gs pos="73474">
                <a:srgbClr val="DAD0BD"/>
              </a:gs>
              <a:gs pos="72949">
                <a:srgbClr val="DAD0BD"/>
              </a:gs>
              <a:gs pos="71898">
                <a:srgbClr val="DAD1BE"/>
              </a:gs>
              <a:gs pos="69796">
                <a:srgbClr val="DBD2C0"/>
              </a:gs>
              <a:gs pos="65593">
                <a:srgbClr val="DDD4C3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247775"/>
            <a:ext cx="5470525" cy="4667250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57222" y="1846386"/>
          <a:ext cx="4547824" cy="42822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73912">
                  <a:extLst>
                    <a:ext uri="{9D8B030D-6E8A-4147-A177-3AD203B41FA5}">
                      <a16:colId xmlns:a16="http://schemas.microsoft.com/office/drawing/2014/main" val="2898124537"/>
                    </a:ext>
                  </a:extLst>
                </a:gridCol>
                <a:gridCol w="2273912">
                  <a:extLst>
                    <a:ext uri="{9D8B030D-6E8A-4147-A177-3AD203B41FA5}">
                      <a16:colId xmlns:a16="http://schemas.microsoft.com/office/drawing/2014/main" val="1877456590"/>
                    </a:ext>
                  </a:extLst>
                </a:gridCol>
              </a:tblGrid>
              <a:tr h="1195752">
                <a:tc>
                  <a:txBody>
                    <a:bodyPr/>
                    <a:lstStyle/>
                    <a:p>
                      <a:r>
                        <a:rPr lang="en-IN" sz="2000" b="0" dirty="0"/>
                        <a:t>Each</a:t>
                      </a:r>
                      <a:r>
                        <a:rPr lang="en-IN" sz="2000" b="0" baseline="0" dirty="0"/>
                        <a:t> VM runs its own Operating system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/>
                        <a:t>All</a:t>
                      </a:r>
                      <a:r>
                        <a:rPr lang="en-IN" sz="2000" b="0" baseline="0" dirty="0"/>
                        <a:t> Container Share same OS of the host system</a:t>
                      </a:r>
                      <a:endParaRPr lang="en-IN" sz="2000" b="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10047"/>
                  </a:ext>
                </a:extLst>
              </a:tr>
              <a:tr h="777088">
                <a:tc>
                  <a:txBody>
                    <a:bodyPr/>
                    <a:lstStyle/>
                    <a:p>
                      <a:r>
                        <a:rPr lang="en-IN" sz="2000" b="0" dirty="0"/>
                        <a:t>Boot</a:t>
                      </a:r>
                      <a:r>
                        <a:rPr lang="en-IN" sz="2000" b="0" baseline="0" dirty="0"/>
                        <a:t> up time required it is in limit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Container Initiate in second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52148"/>
                  </a:ext>
                </a:extLst>
              </a:tr>
              <a:tr h="2094813">
                <a:tc>
                  <a:txBody>
                    <a:bodyPr/>
                    <a:lstStyle/>
                    <a:p>
                      <a:r>
                        <a:rPr lang="en-IN" sz="2000" b="0" dirty="0"/>
                        <a:t>It</a:t>
                      </a:r>
                      <a:r>
                        <a:rPr lang="en-IN" sz="2000" b="0" baseline="0" dirty="0"/>
                        <a:t> is </a:t>
                      </a:r>
                      <a:r>
                        <a:rPr lang="en-IN" sz="2000" b="0" dirty="0"/>
                        <a:t>Not version controlled.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Docker containers work just like GIT , allowing you to a commit changes to your Docker images  version control them.</a:t>
                      </a:r>
                      <a:endParaRPr lang="en-IN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9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78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 Tech Companies Embracing Container Technology</a:t>
            </a:r>
          </a:p>
          <a:p>
            <a:pPr marL="457200" indent="-457200">
              <a:buFont typeface="+mj-lt"/>
              <a:buAutoNum type="arabicParenR"/>
            </a:pPr>
            <a:r>
              <a:rPr lang="en-US" b="1" dirty="0"/>
              <a:t>DOCKER</a:t>
            </a:r>
          </a:p>
          <a:p>
            <a:pPr marL="457200" indent="-457200">
              <a:buFont typeface="+mj-lt"/>
              <a:buAutoNum type="arabicParenR"/>
            </a:pPr>
            <a:r>
              <a:rPr lang="en-US" b="1" dirty="0"/>
              <a:t>KUBERNETS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AMAZON WEB SERVICES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DIGITAL OCEAN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FUZE and many more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729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B72BD4-42B6-0600-8FDD-06AFFE3A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is an open-source platform that enables you to build, package, and distribute applications using lightweight, self-contained units called containers. </a:t>
            </a:r>
          </a:p>
          <a:p>
            <a:r>
              <a:rPr lang="en-US" dirty="0"/>
              <a:t>Containers are like little virtual machines that bundle everything an application needs to run consistently across different environments.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Docker offers several advantages:</a:t>
            </a:r>
          </a:p>
          <a:p>
            <a:r>
              <a:rPr lang="en-US" dirty="0"/>
              <a:t>Portability:.</a:t>
            </a:r>
          </a:p>
          <a:p>
            <a:r>
              <a:rPr lang="en-US" dirty="0"/>
              <a:t>Efficiency:</a:t>
            </a:r>
          </a:p>
          <a:p>
            <a:r>
              <a:rPr lang="en-US" dirty="0"/>
              <a:t>Reproducibility: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835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509954"/>
            <a:ext cx="11125754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solve this issue by Containerization</a:t>
            </a:r>
            <a:endParaRPr lang="en-IN" dirty="0"/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t="-265" r="57724" b="265"/>
          <a:stretch/>
        </p:blipFill>
        <p:spPr>
          <a:xfrm>
            <a:off x="1494692" y="2610217"/>
            <a:ext cx="2901461" cy="33178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2" r="10952"/>
          <a:stretch/>
        </p:blipFill>
        <p:spPr>
          <a:xfrm>
            <a:off x="7737232" y="2566256"/>
            <a:ext cx="2971800" cy="340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951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3.xml><?xml version="1.0" encoding="utf-8"?>
<a:theme xmlns:a="http://schemas.openxmlformats.org/drawingml/2006/main" name="3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 name="4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506</Words>
  <Application>Microsoft Office PowerPoint</Application>
  <PresentationFormat>Widescreen</PresentationFormat>
  <Paragraphs>142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Garamond</vt:lpstr>
      <vt:lpstr>Times New Roman</vt:lpstr>
      <vt:lpstr>Wingdings</vt:lpstr>
      <vt:lpstr>Organic</vt:lpstr>
      <vt:lpstr>1_Organic</vt:lpstr>
      <vt:lpstr>3_Organic</vt:lpstr>
      <vt:lpstr>4_Organic</vt:lpstr>
      <vt:lpstr>PowerPoint Presentation</vt:lpstr>
      <vt:lpstr>ARCHITECHURE &amp; IT’s TYPES</vt:lpstr>
      <vt:lpstr>CONTAINERIZATION</vt:lpstr>
      <vt:lpstr>VIRTUAL MACHINE</vt:lpstr>
      <vt:lpstr>Virtualization vs Containerization</vt:lpstr>
      <vt:lpstr>DIFFERENT VENDORS</vt:lpstr>
      <vt:lpstr>DOCKER</vt:lpstr>
      <vt:lpstr>PowerPoint Presentation</vt:lpstr>
      <vt:lpstr>We can solve this issue by Containerization</vt:lpstr>
      <vt:lpstr>History of Kubernetes</vt:lpstr>
      <vt:lpstr>What is Kubernetes?</vt:lpstr>
      <vt:lpstr>Architecture of Kubernetes</vt:lpstr>
      <vt:lpstr>PowerPoint Presentation</vt:lpstr>
      <vt:lpstr>PowerPoint Presentation</vt:lpstr>
      <vt:lpstr>Kubernetes Benefits </vt:lpstr>
      <vt:lpstr>PowerPoint Presentation</vt:lpstr>
      <vt:lpstr>What we want to deploy ? We can deploy html web site to the Minikube dashboard  and docker.  </vt:lpstr>
      <vt:lpstr>STEPS 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JAY VALAKI</cp:lastModifiedBy>
  <cp:revision>10</cp:revision>
  <dcterms:created xsi:type="dcterms:W3CDTF">2023-05-20T04:38:09Z</dcterms:created>
  <dcterms:modified xsi:type="dcterms:W3CDTF">2023-05-20T06:43:03Z</dcterms:modified>
</cp:coreProperties>
</file>